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Corbel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gv1xFHQuNKMRADxSRO41a8kdHO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7.xml"/><Relationship Id="rId33" Type="http://schemas.openxmlformats.org/officeDocument/2006/relationships/font" Target="fonts/Corbel-bold.fntdata"/><Relationship Id="rId10" Type="http://schemas.openxmlformats.org/officeDocument/2006/relationships/slide" Target="slides/slide6.xml"/><Relationship Id="rId32" Type="http://schemas.openxmlformats.org/officeDocument/2006/relationships/font" Target="fonts/Corbel-regular.fntdata"/><Relationship Id="rId13" Type="http://schemas.openxmlformats.org/officeDocument/2006/relationships/slide" Target="slides/slide9.xml"/><Relationship Id="rId35" Type="http://schemas.openxmlformats.org/officeDocument/2006/relationships/font" Target="fonts/Corbel-boldItalic.fntdata"/><Relationship Id="rId12" Type="http://schemas.openxmlformats.org/officeDocument/2006/relationships/slide" Target="slides/slide8.xml"/><Relationship Id="rId34" Type="http://schemas.openxmlformats.org/officeDocument/2006/relationships/font" Target="fonts/Corbel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758b3a24c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a758b3a24c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758b3a24c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a758b3a24c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758b3a24c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a758b3a24c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758b3a24c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a758b3a24c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758b3a24c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a758b3a24c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758b3a24c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a758b3a24c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758b3a24c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a758b3a24c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758b3a24c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a758b3a24c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758b3a24c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758b3a24c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a758b3a24c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6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6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5216900" y="4031350"/>
            <a:ext cx="6398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Black Holes</a:t>
            </a:r>
            <a:endParaRPr sz="4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Ethan Partington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Wayne State Planetarium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75" y="691005"/>
            <a:ext cx="4124171" cy="547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0946" y="690993"/>
            <a:ext cx="7162707" cy="2996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a758b3a24c_0_19"/>
          <p:cNvPicPr preferRelativeResize="0"/>
          <p:nvPr/>
        </p:nvPicPr>
        <p:blipFill rotWithShape="1">
          <a:blip r:embed="rId3">
            <a:alphaModFix/>
          </a:blip>
          <a:srcRect b="46363" l="18758" r="0" t="0"/>
          <a:stretch/>
        </p:blipFill>
        <p:spPr>
          <a:xfrm>
            <a:off x="1091088" y="950625"/>
            <a:ext cx="10009825" cy="495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a758b3a24c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47" y="1238172"/>
            <a:ext cx="7023899" cy="43816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a758b3a24c_0_25"/>
          <p:cNvSpPr txBox="1"/>
          <p:nvPr/>
        </p:nvSpPr>
        <p:spPr>
          <a:xfrm>
            <a:off x="7250800" y="1238175"/>
            <a:ext cx="4563300" cy="26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GW150914</a:t>
            </a:r>
            <a:endParaRPr b="1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Discovered 2015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Confirmed black hole 2015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(Numerical relativity simulations)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Distance: 800-1800 million ly away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Mass: 36+29 M</a:t>
            </a:r>
            <a:r>
              <a:rPr lang="en-US" sz="1100">
                <a:solidFill>
                  <a:schemeClr val="lt1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☉</a:t>
            </a:r>
            <a:endParaRPr sz="1100">
              <a:solidFill>
                <a:schemeClr val="lt1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aseline="30000" sz="1100">
              <a:solidFill>
                <a:schemeClr val="lt1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a758b3a24c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400" y="152400"/>
            <a:ext cx="65532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758b3a24c_0_64"/>
          <p:cNvSpPr txBox="1"/>
          <p:nvPr/>
        </p:nvSpPr>
        <p:spPr>
          <a:xfrm>
            <a:off x="6033000" y="5039175"/>
            <a:ext cx="4017300" cy="1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a758b3a24c_0_64"/>
          <p:cNvSpPr txBox="1"/>
          <p:nvPr/>
        </p:nvSpPr>
        <p:spPr>
          <a:xfrm>
            <a:off x="8426625" y="5641075"/>
            <a:ext cx="33033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By Yukterez - kerr.yukterez.net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a758b3a24c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8275" y="2505575"/>
            <a:ext cx="7250950" cy="289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a758b3a24c_0_64"/>
          <p:cNvSpPr txBox="1"/>
          <p:nvPr/>
        </p:nvSpPr>
        <p:spPr>
          <a:xfrm>
            <a:off x="265925" y="1392150"/>
            <a:ext cx="3905400" cy="26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Gravitational Time Dilation</a:t>
            </a:r>
            <a:endParaRPr b="1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Gravitational field strength affects the flow of time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you get closer, you’d appear to slow down to an observer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From your perspective, the observer appears to age very quickly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aseline="30000" sz="1100">
              <a:solidFill>
                <a:schemeClr val="lt1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ga758b3a24c_0_64"/>
          <p:cNvSpPr txBox="1"/>
          <p:nvPr>
            <p:ph idx="4294967295" type="title"/>
          </p:nvPr>
        </p:nvSpPr>
        <p:spPr>
          <a:xfrm>
            <a:off x="265925" y="183150"/>
            <a:ext cx="11463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300"/>
              <a:t>What happens as you approach a black hole?</a:t>
            </a:r>
            <a:endParaRPr sz="4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758b3a24c_0_75"/>
          <p:cNvSpPr txBox="1"/>
          <p:nvPr/>
        </p:nvSpPr>
        <p:spPr>
          <a:xfrm>
            <a:off x="6033000" y="5039175"/>
            <a:ext cx="4017300" cy="1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a758b3a24c_0_75"/>
          <p:cNvSpPr txBox="1"/>
          <p:nvPr/>
        </p:nvSpPr>
        <p:spPr>
          <a:xfrm>
            <a:off x="1343775" y="1564825"/>
            <a:ext cx="4899000" cy="26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Spaghettification</a:t>
            </a:r>
            <a:endParaRPr b="1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Gravitational field strength increases when objects are close together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you cross the event horizon, the distance between your head and your feet creates a significant difference in gravitational force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causes your body to become stretched by gravity, like spaghetti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100">
              <a:solidFill>
                <a:schemeClr val="lt1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ga758b3a24c_0_75"/>
          <p:cNvSpPr txBox="1"/>
          <p:nvPr>
            <p:ph idx="4294967295" type="title"/>
          </p:nvPr>
        </p:nvSpPr>
        <p:spPr>
          <a:xfrm>
            <a:off x="280075" y="239125"/>
            <a:ext cx="11463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300"/>
              <a:t>What happens as you approach a black hole?</a:t>
            </a:r>
            <a:endParaRPr sz="4300"/>
          </a:p>
        </p:txBody>
      </p:sp>
      <p:pic>
        <p:nvPicPr>
          <p:cNvPr id="172" name="Google Shape;172;ga758b3a24c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5275" y="1168150"/>
            <a:ext cx="2667771" cy="546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Bonus: Milkdromeda Merger</a:t>
            </a:r>
            <a:endParaRPr/>
          </a:p>
        </p:txBody>
      </p:sp>
      <p:sp>
        <p:nvSpPr>
          <p:cNvPr id="178" name="Google Shape;178;p5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ETA: 4.5 billion years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4" name="Google Shape;184;p5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://en.es-static.us/upl/2013/10/merger-milky-way-andromeda-NASA.jpg" id="185" name="Google Shape;185;p50"/>
          <p:cNvPicPr preferRelativeResize="0"/>
          <p:nvPr/>
        </p:nvPicPr>
        <p:blipFill rotWithShape="1">
          <a:blip r:embed="rId3">
            <a:alphaModFix/>
          </a:blip>
          <a:srcRect b="75235" l="1202" r="50716" t="1048"/>
          <a:stretch/>
        </p:blipFill>
        <p:spPr>
          <a:xfrm>
            <a:off x="0" y="0"/>
            <a:ext cx="12526088" cy="688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1" name="Google Shape;191;p5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://en.es-static.us/upl/2013/10/merger-milky-way-andromeda-NASA.jpg" id="192" name="Google Shape;192;p51"/>
          <p:cNvPicPr preferRelativeResize="0"/>
          <p:nvPr/>
        </p:nvPicPr>
        <p:blipFill rotWithShape="1">
          <a:blip r:embed="rId3">
            <a:alphaModFix/>
          </a:blip>
          <a:srcRect b="75206" l="50724" r="938" t="1000"/>
          <a:stretch/>
        </p:blipFill>
        <p:spPr>
          <a:xfrm>
            <a:off x="0" y="0"/>
            <a:ext cx="124167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8" name="Google Shape;198;p5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://en.es-static.us/upl/2013/10/merger-milky-way-andromeda-NASA.jpg" id="199" name="Google Shape;199;p52"/>
          <p:cNvPicPr preferRelativeResize="0"/>
          <p:nvPr/>
        </p:nvPicPr>
        <p:blipFill rotWithShape="1">
          <a:blip r:embed="rId3">
            <a:alphaModFix/>
          </a:blip>
          <a:srcRect b="50616" l="1266" r="50817" t="26243"/>
          <a:stretch/>
        </p:blipFill>
        <p:spPr>
          <a:xfrm>
            <a:off x="0" y="0"/>
            <a:ext cx="1250737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5" name="Google Shape;205;p5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://en.es-static.us/upl/2013/10/merger-milky-way-andromeda-NASA.jpg" id="206" name="Google Shape;206;p53"/>
          <p:cNvPicPr preferRelativeResize="0"/>
          <p:nvPr/>
        </p:nvPicPr>
        <p:blipFill rotWithShape="1">
          <a:blip r:embed="rId3">
            <a:alphaModFix/>
          </a:blip>
          <a:srcRect b="50558" l="50818" r="865" t="25749"/>
          <a:stretch/>
        </p:blipFill>
        <p:spPr>
          <a:xfrm>
            <a:off x="0" y="-1"/>
            <a:ext cx="12368463" cy="6886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a758b3a24c_0_5"/>
          <p:cNvPicPr preferRelativeResize="0"/>
          <p:nvPr/>
        </p:nvPicPr>
        <p:blipFill rotWithShape="1">
          <a:blip r:embed="rId3">
            <a:alphaModFix/>
          </a:blip>
          <a:srcRect b="3755" l="11042" r="8233" t="3746"/>
          <a:stretch/>
        </p:blipFill>
        <p:spPr>
          <a:xfrm>
            <a:off x="517900" y="208250"/>
            <a:ext cx="7026851" cy="64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a758b3a24c_0_5"/>
          <p:cNvSpPr txBox="1"/>
          <p:nvPr/>
        </p:nvSpPr>
        <p:spPr>
          <a:xfrm>
            <a:off x="7922700" y="1006100"/>
            <a:ext cx="4017300" cy="26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Cygnus X-1</a:t>
            </a:r>
            <a:endParaRPr b="1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Discovered 1964 (X-ray Source)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Confirmed black hole 1971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(Observation of binary </a:t>
            </a:r>
            <a:b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companion)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Distance: 6,000 ly away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Mass: 14.8 M</a:t>
            </a:r>
            <a:r>
              <a:rPr lang="en-US" sz="1100">
                <a:solidFill>
                  <a:schemeClr val="lt1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☉</a:t>
            </a:r>
            <a:endParaRPr sz="1100">
              <a:solidFill>
                <a:schemeClr val="lt1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 M</a:t>
            </a:r>
            <a:r>
              <a:rPr lang="en-US" sz="1100">
                <a:solidFill>
                  <a:schemeClr val="lt1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☉ </a:t>
            </a: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 1.99 x 10</a:t>
            </a:r>
            <a:r>
              <a:rPr baseline="30000"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 </a:t>
            </a: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kg)</a:t>
            </a:r>
            <a:endParaRPr baseline="30000" sz="1100">
              <a:solidFill>
                <a:schemeClr val="lt1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2" name="Google Shape;212;p5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://en.es-static.us/upl/2013/10/merger-milky-way-andromeda-NASA.jpg" id="213" name="Google Shape;213;p54"/>
          <p:cNvPicPr preferRelativeResize="0"/>
          <p:nvPr/>
        </p:nvPicPr>
        <p:blipFill rotWithShape="1">
          <a:blip r:embed="rId3">
            <a:alphaModFix/>
          </a:blip>
          <a:srcRect b="25817" l="1199" r="50886" t="50528"/>
          <a:stretch/>
        </p:blipFill>
        <p:spPr>
          <a:xfrm>
            <a:off x="0" y="0"/>
            <a:ext cx="12235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9" name="Google Shape;219;p5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://en.es-static.us/upl/2013/10/merger-milky-way-andromeda-NASA.jpg" id="220" name="Google Shape;220;p55"/>
          <p:cNvPicPr preferRelativeResize="0"/>
          <p:nvPr/>
        </p:nvPicPr>
        <p:blipFill rotWithShape="1">
          <a:blip r:embed="rId3">
            <a:alphaModFix/>
          </a:blip>
          <a:srcRect b="25760" l="51084" r="1265" t="50703"/>
          <a:stretch/>
        </p:blipFill>
        <p:spPr>
          <a:xfrm>
            <a:off x="0" y="0"/>
            <a:ext cx="1222810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6" name="Google Shape;226;p5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://en.es-static.us/upl/2013/10/merger-milky-way-andromeda-NASA.jpg" id="227" name="Google Shape;227;p56"/>
          <p:cNvPicPr preferRelativeResize="0"/>
          <p:nvPr/>
        </p:nvPicPr>
        <p:blipFill rotWithShape="1">
          <a:blip r:embed="rId3">
            <a:alphaModFix/>
          </a:blip>
          <a:srcRect b="1204" l="1327" r="50818" t="75492"/>
          <a:stretch/>
        </p:blipFill>
        <p:spPr>
          <a:xfrm>
            <a:off x="0" y="0"/>
            <a:ext cx="124047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3" name="Google Shape;233;p5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://en.es-static.us/upl/2013/10/merger-milky-way-andromeda-NASA.jpg" id="234" name="Google Shape;234;p57"/>
          <p:cNvPicPr preferRelativeResize="0"/>
          <p:nvPr/>
        </p:nvPicPr>
        <p:blipFill rotWithShape="1">
          <a:blip r:embed="rId3">
            <a:alphaModFix/>
          </a:blip>
          <a:srcRect b="934" l="50830" r="1040" t="75334"/>
          <a:stretch/>
        </p:blipFill>
        <p:spPr>
          <a:xfrm>
            <a:off x="0" y="0"/>
            <a:ext cx="1225071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5"/>
          <p:cNvPicPr preferRelativeResize="0"/>
          <p:nvPr/>
        </p:nvPicPr>
        <p:blipFill rotWithShape="1">
          <a:blip r:embed="rId3">
            <a:alphaModFix/>
          </a:blip>
          <a:srcRect b="0" l="1913" r="1913" t="0"/>
          <a:stretch/>
        </p:blipFill>
        <p:spPr>
          <a:xfrm>
            <a:off x="1810872" y="152401"/>
            <a:ext cx="8704730" cy="644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astro.ucla.edu/~ghezgroup/gc/images/2011orbits_animfull.gif" id="107" name="Google Shape;10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975" y="266700"/>
            <a:ext cx="6324600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6"/>
          <p:cNvSpPr txBox="1"/>
          <p:nvPr/>
        </p:nvSpPr>
        <p:spPr>
          <a:xfrm>
            <a:off x="7236825" y="1260550"/>
            <a:ext cx="4563300" cy="26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Sagittarius A*</a:t>
            </a:r>
            <a:endParaRPr b="1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Discovered 1931 (Radio Source)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Confirmed black hole 2018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(Motion of central stars and</a:t>
            </a:r>
            <a:b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gas - Won 2020 Nobel Prize!)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Distance: 26,700 ly away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Mass: 2.6 million M</a:t>
            </a:r>
            <a:r>
              <a:rPr lang="en-US" sz="1100">
                <a:solidFill>
                  <a:schemeClr val="lt1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☉</a:t>
            </a:r>
            <a:endParaRPr sz="1100">
              <a:solidFill>
                <a:schemeClr val="lt1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100">
              <a:solidFill>
                <a:schemeClr val="lt1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a758b3a24c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0872" y="152401"/>
            <a:ext cx="8704729" cy="644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 txBox="1"/>
          <p:nvPr/>
        </p:nvSpPr>
        <p:spPr>
          <a:xfrm>
            <a:off x="2895600" y="685801"/>
            <a:ext cx="6781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2262250" y="0"/>
            <a:ext cx="7667501" cy="1458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ndromeda Galaxy (with h-alpha).jpg" id="120" name="Google Shape;120;p2"/>
          <p:cNvPicPr preferRelativeResize="0"/>
          <p:nvPr/>
        </p:nvPicPr>
        <p:blipFill rotWithShape="1">
          <a:blip r:embed="rId3">
            <a:alphaModFix/>
          </a:blip>
          <a:srcRect b="0" l="15222" r="16331" t="0"/>
          <a:stretch/>
        </p:blipFill>
        <p:spPr>
          <a:xfrm>
            <a:off x="70000" y="76463"/>
            <a:ext cx="6984851" cy="670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7166800" y="1708475"/>
            <a:ext cx="4563300" cy="26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Andromeda Galactic Center</a:t>
            </a:r>
            <a:endParaRPr b="1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recorded 964 AD 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Confirmed black hole 1984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(Motion of central stars)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Distance: 2.5 million ly away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Mass: 110-230 million M</a:t>
            </a:r>
            <a:r>
              <a:rPr lang="en-US" sz="1100">
                <a:solidFill>
                  <a:schemeClr val="lt1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☉</a:t>
            </a:r>
            <a:endParaRPr sz="1100">
              <a:solidFill>
                <a:schemeClr val="lt1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100">
              <a:solidFill>
                <a:schemeClr val="lt1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a758b3a24c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90410-78m-4000x2330.png" id="131" name="Google Shape;131;p27"/>
          <p:cNvPicPr preferRelativeResize="0"/>
          <p:nvPr/>
        </p:nvPicPr>
        <p:blipFill rotWithShape="1">
          <a:blip r:embed="rId3">
            <a:alphaModFix/>
          </a:blip>
          <a:srcRect b="0" l="19002" r="22367" t="0"/>
          <a:stretch/>
        </p:blipFill>
        <p:spPr>
          <a:xfrm>
            <a:off x="881875" y="758513"/>
            <a:ext cx="5375801" cy="53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/>
        </p:nvSpPr>
        <p:spPr>
          <a:xfrm>
            <a:off x="7236825" y="1568500"/>
            <a:ext cx="4563300" cy="26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M87 </a:t>
            </a:r>
            <a:r>
              <a:rPr b="1"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Galactic Center</a:t>
            </a:r>
            <a:endParaRPr b="1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Discovered 1781 (Nebulous feature)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Confirmed black hole 1978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(Motion of central stars)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Photographed 2019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Distance: 53.5 million ly away</a:t>
            </a: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Mass: 6.5 billion M</a:t>
            </a:r>
            <a:r>
              <a:rPr lang="en-US" sz="1100">
                <a:solidFill>
                  <a:schemeClr val="lt1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☉</a:t>
            </a:r>
            <a:endParaRPr sz="1100">
              <a:solidFill>
                <a:schemeClr val="lt1"/>
              </a:solidFill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100">
              <a:solidFill>
                <a:schemeClr val="lt1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a758b3a24c_0_52"/>
          <p:cNvPicPr preferRelativeResize="0"/>
          <p:nvPr/>
        </p:nvPicPr>
        <p:blipFill rotWithShape="1">
          <a:blip r:embed="rId3">
            <a:alphaModFix/>
          </a:blip>
          <a:srcRect b="0" l="0" r="0" t="2448"/>
          <a:stretch/>
        </p:blipFill>
        <p:spPr>
          <a:xfrm>
            <a:off x="2518000" y="1007900"/>
            <a:ext cx="6989325" cy="56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a758b3a24c_0_52"/>
          <p:cNvSpPr txBox="1"/>
          <p:nvPr/>
        </p:nvSpPr>
        <p:spPr>
          <a:xfrm>
            <a:off x="2386650" y="322700"/>
            <a:ext cx="74187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Event Horizon Telescope Array</a:t>
            </a:r>
            <a:endParaRPr b="1"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100">
              <a:solidFill>
                <a:schemeClr val="lt1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2016-06-29T01:36:34Z</dcterms:created>
  <dc:creator>Ben Coughenour</dc:creator>
</cp:coreProperties>
</file>